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910C274-B4EB-40A1-9832-EA6704441240}">
  <a:tblStyle styleId="{0910C274-B4EB-40A1-9832-EA670444124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243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89029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3303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1810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1068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1321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2590800" y="6356350"/>
            <a:ext cx="3962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2590800" y="6356350"/>
            <a:ext cx="3962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2590800" y="6356350"/>
            <a:ext cx="3962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2590800" y="6356350"/>
            <a:ext cx="3962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2590800" y="6356350"/>
            <a:ext cx="3962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2590800" y="6356350"/>
            <a:ext cx="3962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2590800" y="6356350"/>
            <a:ext cx="3962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2590800" y="6356350"/>
            <a:ext cx="3962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2590800" y="6356350"/>
            <a:ext cx="3962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2590800" y="6356350"/>
            <a:ext cx="3962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2590800" y="6356350"/>
            <a:ext cx="3962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7F1F9"/>
            </a:gs>
            <a:gs pos="51000">
              <a:srgbClr val="C0F1F2"/>
            </a:gs>
            <a:gs pos="100000">
              <a:srgbClr val="E7F1FA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 descr="diamond logo.p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572000" y="1600200"/>
            <a:ext cx="6349999" cy="627379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2590800" y="6356350"/>
            <a:ext cx="3962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riram@ece.utexas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343384" y="152400"/>
            <a:ext cx="8572016" cy="1927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IEEE Student Branch</a:t>
            </a:r>
            <a:br>
              <a:rPr lang="en-US" sz="3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The University of Texas at Austin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1371600" y="22098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IEEE Central Texas Section</a:t>
            </a: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Spring Planning Meeting 201</a:t>
            </a:r>
            <a:r>
              <a:rPr lang="en-US" sz="3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San Marcos, Texas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2590800" y="6356350"/>
            <a:ext cx="3962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IEEE Student Branch at The University of Texas at Austin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Shape 93" descr="ECE_Logo_TM_Copyright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3384" y="4114800"/>
            <a:ext cx="6667016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/>
        </p:nvSpPr>
        <p:spPr>
          <a:xfrm>
            <a:off x="343384" y="5943601"/>
            <a:ext cx="6667016" cy="228600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Adviser: Sriram Vishwanath, </a:t>
            </a: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sriram@ece.utexas.edu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Branch Executive Officers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Haley Alexander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Chair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Hannah Peeler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Vice Chair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Rob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Executive Director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Taylor Zhao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Corporate Director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 de Jong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Treasurer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ean Kirmani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Secretary</a:t>
            </a:r>
          </a:p>
          <a:p>
            <a:pPr marL="342900" marR="0" lvl="0" indent="-342900" algn="ctr" rtl="0">
              <a:spcBef>
                <a:spcPts val="1840"/>
              </a:spcBef>
              <a:spcAft>
                <a:spcPts val="120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officers serve terms of one school year.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2590800" y="6356350"/>
            <a:ext cx="3962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IEEE Student Branch at The University of Texas at Austin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ftr" idx="11"/>
          </p:nvPr>
        </p:nvSpPr>
        <p:spPr>
          <a:xfrm>
            <a:off x="2590800" y="6356350"/>
            <a:ext cx="3962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IEEE Student Branch at The University of Texas at Austin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9" name="Shape 109"/>
          <p:cNvGraphicFramePr/>
          <p:nvPr/>
        </p:nvGraphicFramePr>
        <p:xfrm>
          <a:off x="183714" y="228600"/>
          <a:ext cx="3000000" cy="3000000"/>
        </p:xfrm>
        <a:graphic>
          <a:graphicData uri="http://schemas.openxmlformats.org/drawingml/2006/table">
            <a:tbl>
              <a:tblPr firstRow="1" firstCol="1" bandRow="1">
                <a:noFill/>
                <a:tableStyleId>{0910C274-B4EB-40A1-9832-EA6704441240}</a:tableStyleId>
              </a:tblPr>
              <a:tblGrid>
                <a:gridCol w="1871075"/>
                <a:gridCol w="1372125"/>
                <a:gridCol w="1372125"/>
                <a:gridCol w="1372125"/>
                <a:gridCol w="1372125"/>
                <a:gridCol w="1372125"/>
              </a:tblGrid>
              <a:tr h="1101100">
                <a:tc grid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900" u="none" strike="noStrike" cap="none">
                          <a:solidFill>
                            <a:schemeClr val="dk1"/>
                          </a:solidFill>
                        </a:rPr>
                        <a:t>Phase I Projects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33725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1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Short Name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400" u="none" strike="noStrike" cap="none"/>
                        <a:t>Amount $ Budgeted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u="none" strike="noStrike" cap="none"/>
                        <a:t>Amount $ Expended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u="none" strike="noStrike" cap="none"/>
                        <a:t>Percent $ Expended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u="none" strike="noStrike" cap="none"/>
                        <a:t>Percent Effort Complete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Plan to Complete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33725"/>
                      </a:schemeClr>
                    </a:solidFill>
                  </a:tcPr>
                </a:tc>
              </a:tr>
              <a:tr h="1101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Welcome Week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$400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$475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119%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100%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X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33725"/>
                      </a:schemeClr>
                    </a:solidFill>
                  </a:tcPr>
                </a:tc>
              </a:tr>
              <a:tr h="1101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Leadership Retreat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$300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$205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68%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100%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X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33725"/>
                      </a:schemeClr>
                    </a:solidFill>
                  </a:tcPr>
                </a:tc>
              </a:tr>
              <a:tr h="1996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Region 5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$400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$0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0%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0%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/>
                        <a:t>Travel Logistics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33725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2590800" y="6356350"/>
            <a:ext cx="3962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IEEE Student Branch at The University of Texas at Austin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6" name="Shape 116"/>
          <p:cNvGraphicFramePr/>
          <p:nvPr/>
        </p:nvGraphicFramePr>
        <p:xfrm>
          <a:off x="171188" y="228600"/>
          <a:ext cx="3000000" cy="3000000"/>
        </p:xfrm>
        <a:graphic>
          <a:graphicData uri="http://schemas.openxmlformats.org/drawingml/2006/table">
            <a:tbl>
              <a:tblPr firstRow="1" firstCol="1" bandRow="1">
                <a:noFill/>
                <a:tableStyleId>{0910C274-B4EB-40A1-9832-EA6704441240}</a:tableStyleId>
              </a:tblPr>
              <a:tblGrid>
                <a:gridCol w="1857425"/>
                <a:gridCol w="1362125"/>
                <a:gridCol w="1362125"/>
                <a:gridCol w="1362125"/>
                <a:gridCol w="1362125"/>
                <a:gridCol w="1362125"/>
              </a:tblGrid>
              <a:tr h="802200">
                <a:tc grid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Phase II Projects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2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Short Name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Amount $ Budgeted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u="none" strike="noStrike" cap="none"/>
                        <a:t>Amount $ Expended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u="none" strike="noStrike" cap="none"/>
                        <a:t>Percent $ Expended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u="none" strike="noStrike" cap="none"/>
                        <a:t>Percent Effort Complete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u="none" strike="noStrike" cap="none"/>
                        <a:t>Plan to Complete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</a:tr>
              <a:tr h="1823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IEEE RAS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 Region 5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$700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$0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0%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10%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u="none" strike="noStrike" cap="none"/>
                        <a:t>Finish Ordering Parts and Arrange Travel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</a:tr>
              <a:tr h="1085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S-PAC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$500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$</a:t>
                      </a:r>
                      <a:r>
                        <a:rPr lang="en-US" sz="1800"/>
                        <a:t>0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0%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/>
                        <a:t>20%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/>
                        <a:t>Catering and Room Reservations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</a:tr>
              <a:tr h="802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IEEE PES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Power Grid Project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$500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$</a:t>
                      </a:r>
                      <a:r>
                        <a:rPr lang="en-US" sz="1800"/>
                        <a:t>300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/>
                        <a:t>60</a:t>
                      </a:r>
                      <a:r>
                        <a:rPr lang="en-US" sz="1800" u="none" strike="noStrike" cap="none"/>
                        <a:t>%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40%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/>
                        <a:t>Outreached model finished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</a:tr>
              <a:tr h="1085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IEEE CS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Embedded Competition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$300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$</a:t>
                      </a:r>
                      <a:r>
                        <a:rPr lang="en-US" sz="1800"/>
                        <a:t>290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/>
                        <a:t>97</a:t>
                      </a:r>
                      <a:r>
                        <a:rPr lang="en-US" sz="1800" u="none" strike="noStrike" cap="none"/>
                        <a:t>%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u="none" strike="noStrike" cap="none"/>
                        <a:t>100%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/>
                        <a:t>X</a:t>
                      </a:r>
                    </a:p>
                  </a:txBody>
                  <a:tcPr marL="68575" marR="68575" marT="0" marB="0" anchor="ctr">
                    <a:solidFill>
                      <a:schemeClr val="accent1">
                        <a:alpha val="22745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On-screen Show (4:3)</PresentationFormat>
  <Paragraphs>80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 IEEE Student Branch at The University of Texas at Austin</vt:lpstr>
      <vt:lpstr>Branch Executive Officers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IEEE Student Branch at The University of Texas at Austin</dc:title>
  <dc:creator>Larson, Lawrence</dc:creator>
  <cp:lastModifiedBy>Larson, Lawrence</cp:lastModifiedBy>
  <cp:revision>1</cp:revision>
  <dcterms:modified xsi:type="dcterms:W3CDTF">2017-01-20T20:42:04Z</dcterms:modified>
</cp:coreProperties>
</file>